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56" r:id="rId11"/>
    <p:sldId id="267" r:id="rId12"/>
    <p:sldId id="271" r:id="rId13"/>
    <p:sldId id="273" r:id="rId14"/>
    <p:sldId id="274" r:id="rId15"/>
    <p:sldId id="275" r:id="rId16"/>
    <p:sldId id="276" r:id="rId17"/>
    <p:sldId id="285" r:id="rId18"/>
    <p:sldId id="286" r:id="rId19"/>
    <p:sldId id="288" r:id="rId20"/>
    <p:sldId id="289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7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86484" y="0"/>
            <a:ext cx="1805516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t="17998"/>
          <a:stretch>
            <a:fillRect/>
          </a:stretch>
        </p:blipFill>
        <p:spPr>
          <a:xfrm>
            <a:off x="-71967" y="-10584"/>
            <a:ext cx="2986617" cy="10562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57.xml" /><Relationship Id="rId15" Type="http://schemas.openxmlformats.org/officeDocument/2006/relationships/tags" Target="../tags/tag58.xml" /><Relationship Id="rId16" Type="http://schemas.openxmlformats.org/officeDocument/2006/relationships/tags" Target="../tags/tag59.xml" /><Relationship Id="rId17" Type="http://schemas.openxmlformats.org/officeDocument/2006/relationships/tags" Target="../tags/tag60.xml" /><Relationship Id="rId18" Type="http://schemas.openxmlformats.org/officeDocument/2006/relationships/tags" Target="../tags/tag61.xml" /><Relationship Id="rId19" Type="http://schemas.openxmlformats.org/officeDocument/2006/relationships/image" Target="../media/image4.jpeg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5.png" /><Relationship Id="rId22" Type="http://schemas.openxmlformats.org/officeDocument/2006/relationships/tags" Target="../tags/tag62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1800" y="513080"/>
            <a:ext cx="11212195" cy="58019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png" /><Relationship Id="rId5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Relationship Id="rId3" Type="http://schemas.openxmlformats.org/officeDocument/2006/relationships/image" Target="../media/image2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image" Target="../media/image29.png" /><Relationship Id="rId6" Type="http://schemas.openxmlformats.org/officeDocument/2006/relationships/image" Target="../media/image3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jpeg" /><Relationship Id="rId3" Type="http://schemas.openxmlformats.org/officeDocument/2006/relationships/image" Target="../media/image32.png" /><Relationship Id="rId4" Type="http://schemas.openxmlformats.org/officeDocument/2006/relationships/image" Target="../media/image33.png" /><Relationship Id="rId5" Type="http://schemas.openxmlformats.org/officeDocument/2006/relationships/image" Target="../media/image3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15.png" /><Relationship Id="rId4" Type="http://schemas.openxmlformats.org/officeDocument/2006/relationships/image" Target="../media/image3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8.png" /><Relationship Id="rId4" Type="http://schemas.openxmlformats.org/officeDocument/2006/relationships/image" Target="../media/image3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7.png" /><Relationship Id="rId3" Type="http://schemas.openxmlformats.org/officeDocument/2006/relationships/image" Target="../media/image38.png" /><Relationship Id="rId4" Type="http://schemas.openxmlformats.org/officeDocument/2006/relationships/image" Target="../media/image3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Relationship Id="rId3" Type="http://schemas.openxmlformats.org/officeDocument/2006/relationships/image" Target="../media/image1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8.png" /><Relationship Id="rId4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8.png" /><Relationship Id="rId4" Type="http://schemas.openxmlformats.org/officeDocument/2006/relationships/image" Target="../media/image19.gif" /><Relationship Id="rId5" Type="http://schemas.openxmlformats.org/officeDocument/2006/relationships/image" Target="../media/image20.png" /><Relationship Id="rId6" Type="http://schemas.openxmlformats.org/officeDocument/2006/relationships/image" Target="../media/image21.png" /><Relationship Id="rId7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43065" y="3339465"/>
            <a:ext cx="4091305" cy="27825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821180" y="3303270"/>
            <a:ext cx="3979545" cy="28187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Rectangle 3"/>
          <p:cNvSpPr txBox="1"/>
          <p:nvPr/>
        </p:nvSpPr>
        <p:spPr>
          <a:xfrm>
            <a:off x="7681278" y="1784033"/>
            <a:ext cx="2392362" cy="754062"/>
          </a:xfrm>
          <a:prstGeom prst="rect">
            <a:avLst/>
          </a:prstGeom>
          <a:noFill/>
          <a:ln w="28575" cmpd="sng">
            <a:solidFill>
              <a:schemeClr val="accent4">
                <a:lumMod val="75000"/>
              </a:schemeClr>
            </a:solidFill>
            <a:prstDash val="lgDash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郑人买履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894" y="1982707"/>
            <a:ext cx="2704954" cy="660181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看图猜故事</a:t>
            </a:r>
            <a:endParaRPr lang="zh-CN" altLang="en-US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18" name="文本框 17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新课导入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7" name="图片 6" descr="109191a9f862749f9fc021d647514a49"/>
            <p:cNvPicPr>
              <a:picLocks noChangeAspect="1"/>
            </p:cNvPicPr>
            <p:nvPr/>
          </p:nvPicPr>
          <p:blipFill>
            <a:blip r:embed="rId4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33"/>
            <a:ext cx="12192000" cy="68622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: 圆角 5"/>
          <p:cNvSpPr/>
          <p:nvPr/>
        </p:nvSpPr>
        <p:spPr>
          <a:xfrm>
            <a:off x="-649816" y="1689100"/>
            <a:ext cx="7351184" cy="3754967"/>
          </a:xfrm>
          <a:prstGeom prst="roundRect">
            <a:avLst>
              <a:gd name="adj" fmla="val 8365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691217" y="2554817"/>
            <a:ext cx="371898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守 株 待 兔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01800" y="2628900"/>
            <a:ext cx="829733" cy="787400"/>
          </a:xfrm>
          <a:prstGeom prst="ellips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11967" y="2599267"/>
            <a:ext cx="8297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株</a:t>
            </a:r>
            <a:endParaRPr lang="zh-CN" altLang="en-US" sz="2400">
              <a:solidFill>
                <a:srgbClr val="00B050"/>
              </a:solidFill>
              <a:latin typeface="Calibri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000" y="3414184"/>
            <a:ext cx="30607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FF6600"/>
                </a:solidFill>
                <a:latin typeface="宋体" panose="02010600030101010101" pitchFamily="2" charset="-122"/>
              </a:rPr>
              <a:t>守候，蹲点</a:t>
            </a:r>
            <a:endParaRPr lang="zh-CN" altLang="en-US" sz="4265" b="1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77017" y="1894417"/>
            <a:ext cx="147743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009E47"/>
                </a:solidFill>
                <a:latin typeface="宋体" panose="02010600030101010101" pitchFamily="2" charset="-122"/>
              </a:rPr>
              <a:t>树桩</a:t>
            </a:r>
            <a:endParaRPr lang="zh-CN" altLang="en-US" sz="4265" b="1">
              <a:solidFill>
                <a:srgbClr val="009E47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0133" y="3412067"/>
            <a:ext cx="1479551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0070C0"/>
                </a:solidFill>
                <a:latin typeface="宋体" panose="02010600030101010101" pitchFamily="2" charset="-122"/>
              </a:rPr>
              <a:t>等待</a:t>
            </a:r>
            <a:endParaRPr lang="zh-CN" altLang="en-US" sz="4265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11033" y="2643717"/>
            <a:ext cx="740833" cy="751417"/>
          </a:xfrm>
          <a:prstGeom prst="rect">
            <a:avLst/>
          </a:prstGeom>
          <a:noFill/>
          <a:ln w="158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1633" y="4364567"/>
            <a:ext cx="5086351" cy="840106"/>
            <a:chOff x="391153" y="3204775"/>
            <a:chExt cx="3815407" cy="630130"/>
          </a:xfrm>
        </p:grpSpPr>
        <p:sp>
          <p:nvSpPr>
            <p:cNvPr id="12302" name="矩形 3"/>
            <p:cNvSpPr/>
            <p:nvPr/>
          </p:nvSpPr>
          <p:spPr>
            <a:xfrm>
              <a:off x="717224" y="3204775"/>
              <a:ext cx="3489336" cy="6301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4265" b="1">
                  <a:solidFill>
                    <a:srgbClr val="9900FF"/>
                  </a:solidFill>
                  <a:latin typeface="宋体" panose="02010600030101010101" pitchFamily="2" charset="-122"/>
                </a:rPr>
                <a:t>守着树桩等待兔子</a:t>
              </a:r>
              <a:endParaRPr lang="zh-CN" altLang="en-US" sz="4265" b="1">
                <a:solidFill>
                  <a:srgbClr val="9900FF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19" name="图片 26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9900FF">
                  <a:tint val="45000"/>
                  <a:satMod val="400000"/>
                </a:srgbClr>
              </a:duotone>
            </a:blip>
            <a:srcRect l="37384" t="8441" r="32872" b="50887"/>
            <a:stretch>
              <a:fillRect/>
            </a:stretch>
          </p:blipFill>
          <p:spPr bwMode="auto">
            <a:xfrm>
              <a:off x="391153" y="3367515"/>
              <a:ext cx="326071" cy="32096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2" name="直接连接符 21"/>
          <p:cNvCxnSpPr>
            <a:stCxn id="15" idx="2"/>
          </p:cNvCxnSpPr>
          <p:nvPr/>
        </p:nvCxnSpPr>
        <p:spPr>
          <a:xfrm flipH="1">
            <a:off x="3977217" y="3395133"/>
            <a:ext cx="4233" cy="463551"/>
          </a:xfrm>
          <a:prstGeom prst="line">
            <a:avLst/>
          </a:prstGeom>
          <a:ln w="15875">
            <a:solidFill>
              <a:srgbClr val="00B0F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1"/>
          <p:cNvSpPr/>
          <p:nvPr/>
        </p:nvSpPr>
        <p:spPr>
          <a:xfrm>
            <a:off x="619760" y="2171700"/>
            <a:ext cx="11572240" cy="409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    </a:t>
            </a:r>
            <a:r>
              <a:rPr kumimoji="0" lang="zh-CN" altLang="en-US" sz="4535" b="1" i="0" u="none" strike="noStrike" kern="1200" cap="none" spc="3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</a:t>
            </a:r>
            <a:r>
              <a:rPr kumimoji="0" lang="zh-CN" altLang="en-US" sz="4400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守株待兔</a:t>
            </a:r>
            <a:endParaRPr kumimoji="0" lang="zh-CN" altLang="en-US" sz="4400" b="1" i="0" u="none" strike="noStrike" kern="1200" cap="none" spc="150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等线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    宋人有耕者。田中有株。兔走触株，折颈而死。因释其耒而守株，冀复得兔。兔不可复得，而身为宋国笑。</a:t>
            </a:r>
            <a:endParaRPr kumimoji="0" lang="zh-CN" altLang="en-US" sz="4265" b="1" i="0" u="none" strike="noStrike" kern="1200" cap="none" spc="55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等线" panose="02010600030101010101" pitchFamily="2" charset="-122"/>
            </a:endParaRPr>
          </a:p>
        </p:txBody>
      </p:sp>
      <p:sp>
        <p:nvSpPr>
          <p:cNvPr id="29" name="矩形 1"/>
          <p:cNvSpPr/>
          <p:nvPr/>
        </p:nvSpPr>
        <p:spPr>
          <a:xfrm>
            <a:off x="596900" y="2171700"/>
            <a:ext cx="11595100" cy="409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   </a:t>
            </a:r>
            <a:r>
              <a:rPr kumimoji="0" lang="zh-CN" altLang="en-US" sz="4535" b="1" i="0" u="none" strike="noStrike" kern="1200" cap="none" spc="150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</a:t>
            </a:r>
            <a:r>
              <a:rPr kumimoji="0" lang="zh-CN" altLang="en-US" sz="4535" b="1" i="0" u="none" strike="noStrike" kern="1200" cap="none" spc="30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</a:t>
            </a:r>
            <a:r>
              <a:rPr kumimoji="0" lang="zh-CN" altLang="en-US" sz="4400" b="1" i="0" u="none" strike="noStrike" kern="1200" cap="none" spc="150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守株待</a:t>
            </a:r>
            <a:r>
              <a:rPr kumimoji="0" lang="zh-CN" altLang="en-US" sz="4400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兔</a:t>
            </a:r>
            <a:endParaRPr kumimoji="0" lang="zh-CN" altLang="en-US" sz="4400" b="1" i="0" u="none" strike="noStrike" kern="1200" cap="none" spc="150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等线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    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宋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人有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耕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者。田中有株。兔走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触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株，折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颈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而死。因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释其耒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而守株，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冀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复得兔。兔不可复得，而身为宋国笑。</a:t>
            </a:r>
            <a:endParaRPr kumimoji="0" lang="zh-CN" altLang="en-US" sz="4265" b="1" i="0" u="none" strike="noStrike" kern="1200" cap="none" spc="55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等线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284" y="1873251"/>
            <a:ext cx="8826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zhū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9317" y="1871133"/>
            <a:ext cx="10943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shǒu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9067" y="1871133"/>
            <a:ext cx="882651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dài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8217" y="2880784"/>
            <a:ext cx="10943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sònɡ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8900" y="2880784"/>
            <a:ext cx="109431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ɡēnɡ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41567" y="2880784"/>
            <a:ext cx="882651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chù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21984" y="3862917"/>
            <a:ext cx="10943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jǐnɡ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0917" y="3862917"/>
            <a:ext cx="8826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shì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02917" y="3862917"/>
            <a:ext cx="67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qí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49017" y="3862917"/>
            <a:ext cx="8826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lěi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99700" y="3862917"/>
            <a:ext cx="67098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 rot="20885860">
            <a:off x="3136900" y="3310467"/>
            <a:ext cx="550333" cy="829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/</a:t>
            </a:r>
            <a:endParaRPr kumimoji="0" lang="zh-CN" altLang="en-US" sz="4800" b="0" i="0" u="none" strike="noStrike" kern="1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63" name="矩形 20"/>
          <p:cNvSpPr/>
          <p:nvPr/>
        </p:nvSpPr>
        <p:spPr>
          <a:xfrm rot="-714139">
            <a:off x="6853344" y="3448262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4" name="矩形 21"/>
          <p:cNvSpPr/>
          <p:nvPr/>
        </p:nvSpPr>
        <p:spPr>
          <a:xfrm rot="-714139">
            <a:off x="10020089" y="3448474"/>
            <a:ext cx="552449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5" name="矩形 22"/>
          <p:cNvSpPr/>
          <p:nvPr/>
        </p:nvSpPr>
        <p:spPr>
          <a:xfrm rot="-714139">
            <a:off x="2907665" y="4494107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6" name="矩形 23"/>
          <p:cNvSpPr/>
          <p:nvPr/>
        </p:nvSpPr>
        <p:spPr>
          <a:xfrm rot="-714139">
            <a:off x="4694555" y="4393565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7" name="矩形 24"/>
          <p:cNvSpPr/>
          <p:nvPr/>
        </p:nvSpPr>
        <p:spPr>
          <a:xfrm rot="-714139">
            <a:off x="6481022" y="4393142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8" name="矩形 25"/>
          <p:cNvSpPr/>
          <p:nvPr/>
        </p:nvSpPr>
        <p:spPr>
          <a:xfrm rot="-714139">
            <a:off x="9307830" y="4394412"/>
            <a:ext cx="55245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69" name="矩形 26"/>
          <p:cNvSpPr/>
          <p:nvPr/>
        </p:nvSpPr>
        <p:spPr>
          <a:xfrm rot="-714139">
            <a:off x="1531409" y="5319607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6170" name="矩形 27"/>
          <p:cNvSpPr/>
          <p:nvPr/>
        </p:nvSpPr>
        <p:spPr>
          <a:xfrm rot="-714139">
            <a:off x="6460490" y="5320665"/>
            <a:ext cx="558165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" name="矩形 27"/>
          <p:cNvSpPr/>
          <p:nvPr/>
        </p:nvSpPr>
        <p:spPr>
          <a:xfrm rot="-714139">
            <a:off x="5309870" y="5320242"/>
            <a:ext cx="5503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800" b="1">
                <a:solidFill>
                  <a:srgbClr val="FF6600"/>
                </a:solidFill>
                <a:latin typeface="黑体" panose="02010609060101010101" pitchFamily="49" charset="-122"/>
                <a:ea typeface="等线" panose="02010600030101010101" pitchFamily="2" charset="-122"/>
              </a:rPr>
              <a:t>/</a:t>
            </a:r>
            <a:endParaRPr lang="zh-CN" altLang="zh-CN" sz="4800" b="1">
              <a:solidFill>
                <a:srgbClr val="FF6600"/>
              </a:solidFill>
              <a:latin typeface="黑体" panose="02010609060101010101" pitchFamily="49" charset="-122"/>
              <a:ea typeface="等线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5340" y="626745"/>
            <a:ext cx="10154920" cy="1272540"/>
            <a:chOff x="1808" y="1416"/>
            <a:chExt cx="15992" cy="2004"/>
          </a:xfrm>
        </p:grpSpPr>
        <p:pic>
          <p:nvPicPr>
            <p:cNvPr id="7" name="图片 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998" y="1416"/>
              <a:ext cx="1046" cy="97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339" name="文本框 2"/>
            <p:cNvSpPr txBox="1">
              <a:spLocks noChangeArrowheads="1"/>
            </p:cNvSpPr>
            <p:nvPr/>
          </p:nvSpPr>
          <p:spPr bwMode="auto">
            <a:xfrm>
              <a:off x="1808" y="1416"/>
              <a:ext cx="15993" cy="2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en-US" altLang="zh-CN" sz="3200" b="1">
                  <a:latin typeface="宋体" panose="02010600030101010101" pitchFamily="2" charset="-122"/>
                </a:rPr>
                <a:t>    </a:t>
              </a:r>
              <a:r>
                <a:rPr kumimoji="1" lang="zh-CN" altLang="en-US" sz="3200" b="1">
                  <a:latin typeface="宋体" panose="02010600030101010101" pitchFamily="2" charset="-122"/>
                </a:rPr>
                <a:t>自由朗读课文，读准字音，读通句子，不会读的句子多读几遍。</a:t>
              </a:r>
              <a:endParaRPr kumimoji="1" lang="zh-CN" altLang="en-US" sz="32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6163" grpId="0"/>
      <p:bldP spid="6164" grpId="0"/>
      <p:bldP spid="6165" grpId="0"/>
      <p:bldP spid="6166" grpId="0"/>
      <p:bldP spid="6167" grpId="0"/>
      <p:bldP spid="6168" grpId="0"/>
      <p:bldP spid="6169" grpId="0"/>
      <p:bldP spid="617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" name="组合 60"/>
          <p:cNvGrpSpPr/>
          <p:nvPr/>
        </p:nvGrpSpPr>
        <p:grpSpPr>
          <a:xfrm>
            <a:off x="696384" y="1826684"/>
            <a:ext cx="3964516" cy="789684"/>
            <a:chOff x="366302" y="1457866"/>
            <a:chExt cx="2974339" cy="592351"/>
          </a:xfrm>
        </p:grpSpPr>
        <p:pic>
          <p:nvPicPr>
            <p:cNvPr id="825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302" y="1484315"/>
              <a:ext cx="590596" cy="5659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55" name="文本框 2"/>
            <p:cNvSpPr txBox="1"/>
            <p:nvPr/>
          </p:nvSpPr>
          <p:spPr>
            <a:xfrm>
              <a:off x="956898" y="1457866"/>
              <a:ext cx="2383743" cy="576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形近字比较</a:t>
              </a:r>
              <a:endParaRPr lang="zh-CN" altLang="en-US" sz="4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96384" y="4216400"/>
            <a:ext cx="3949700" cy="791203"/>
            <a:chOff x="366302" y="3359105"/>
            <a:chExt cx="2962328" cy="593490"/>
          </a:xfrm>
        </p:grpSpPr>
        <p:sp>
          <p:nvSpPr>
            <p:cNvPr id="8252" name="文本框 2"/>
            <p:cNvSpPr txBox="1"/>
            <p:nvPr/>
          </p:nvSpPr>
          <p:spPr>
            <a:xfrm>
              <a:off x="956898" y="3359105"/>
              <a:ext cx="2371732" cy="576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0099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熟字换偏旁</a:t>
              </a:r>
              <a:endParaRPr lang="zh-CN" altLang="en-US" sz="4400" b="1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53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302" y="3386693"/>
              <a:ext cx="590596" cy="5659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1" name="组合 90"/>
          <p:cNvGrpSpPr/>
          <p:nvPr/>
        </p:nvGrpSpPr>
        <p:grpSpPr>
          <a:xfrm>
            <a:off x="1441451" y="2918884"/>
            <a:ext cx="833967" cy="840316"/>
            <a:chOff x="1080341" y="2188620"/>
            <a:chExt cx="625594" cy="631421"/>
          </a:xfrm>
        </p:grpSpPr>
        <p:grpSp>
          <p:nvGrpSpPr>
            <p:cNvPr id="8247" name="组合 7"/>
            <p:cNvGrpSpPr/>
            <p:nvPr/>
          </p:nvGrpSpPr>
          <p:grpSpPr>
            <a:xfrm>
              <a:off x="1080573" y="2210743"/>
              <a:ext cx="625362" cy="609298"/>
              <a:chOff x="2592" y="2187"/>
              <a:chExt cx="935" cy="935"/>
            </a:xfrm>
          </p:grpSpPr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21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6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22" name="直接连接符 6"/>
              <p:cNvCxnSpPr>
                <a:cxnSpLocks noChangeShapeType="1"/>
                <a:endCxn id="20" idx="2"/>
              </p:cNvCxnSpPr>
              <p:nvPr/>
            </p:nvCxnSpPr>
            <p:spPr bwMode="auto">
              <a:xfrm flipH="1">
                <a:off x="3059" y="2207"/>
                <a:ext cx="0" cy="915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8248" name="矩形 1"/>
            <p:cNvSpPr/>
            <p:nvPr/>
          </p:nvSpPr>
          <p:spPr>
            <a:xfrm>
              <a:off x="1080341" y="2188620"/>
              <a:ext cx="571609" cy="5930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耒</a:t>
              </a:r>
              <a:endParaRPr lang="zh-CN" altLang="en-US" sz="4535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91667" y="2910417"/>
            <a:ext cx="842433" cy="848783"/>
            <a:chOff x="4255877" y="2299097"/>
            <a:chExt cx="632014" cy="637675"/>
          </a:xfrm>
        </p:grpSpPr>
        <p:grpSp>
          <p:nvGrpSpPr>
            <p:cNvPr id="8242" name="组合 7"/>
            <p:cNvGrpSpPr/>
            <p:nvPr/>
          </p:nvGrpSpPr>
          <p:grpSpPr>
            <a:xfrm>
              <a:off x="4256109" y="2321219"/>
              <a:ext cx="631782" cy="615553"/>
              <a:chOff x="2592" y="2187"/>
              <a:chExt cx="935" cy="935"/>
            </a:xfrm>
          </p:grpSpPr>
          <p:sp>
            <p:nvSpPr>
              <p:cNvPr id="35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36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6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37" name="直接连接符 6"/>
              <p:cNvCxnSpPr>
                <a:cxnSpLocks noChangeShapeType="1"/>
                <a:endCxn id="35" idx="2"/>
              </p:cNvCxnSpPr>
              <p:nvPr/>
            </p:nvCxnSpPr>
            <p:spPr bwMode="auto">
              <a:xfrm flipH="1">
                <a:off x="3059" y="2207"/>
                <a:ext cx="0" cy="915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8243" name="矩形 1"/>
            <p:cNvSpPr/>
            <p:nvPr/>
          </p:nvSpPr>
          <p:spPr>
            <a:xfrm>
              <a:off x="4255877" y="2299097"/>
              <a:ext cx="571671" cy="5929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颈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61117" y="2707217"/>
            <a:ext cx="2819400" cy="1435100"/>
            <a:chOff x="1913371" y="2128039"/>
            <a:chExt cx="2113204" cy="1076612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913371" y="2128039"/>
              <a:ext cx="2113204" cy="1076612"/>
            </a:xfrm>
            <a:prstGeom prst="rect">
              <a:avLst/>
            </a:prstGeom>
          </p:spPr>
        </p:pic>
        <p:sp>
          <p:nvSpPr>
            <p:cNvPr id="8240" name="矩形 1"/>
            <p:cNvSpPr/>
            <p:nvPr/>
          </p:nvSpPr>
          <p:spPr>
            <a:xfrm>
              <a:off x="2265155" y="2321219"/>
              <a:ext cx="571136" cy="5921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未</a:t>
              </a:r>
              <a:endParaRPr lang="zh-CN" altLang="en-US" sz="4535">
                <a:latin typeface="Calibri"/>
              </a:endParaRPr>
            </a:p>
          </p:txBody>
        </p:sp>
        <p:sp>
          <p:nvSpPr>
            <p:cNvPr id="8241" name="矩形 1"/>
            <p:cNvSpPr/>
            <p:nvPr/>
          </p:nvSpPr>
          <p:spPr>
            <a:xfrm>
              <a:off x="2877930" y="2321219"/>
              <a:ext cx="571136" cy="5921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末</a:t>
              </a:r>
              <a:endParaRPr lang="zh-CN" altLang="en-US" sz="4535">
                <a:latin typeface="Calibri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77867" y="2904067"/>
            <a:ext cx="842166" cy="861484"/>
            <a:chOff x="4256109" y="2289369"/>
            <a:chExt cx="631782" cy="647403"/>
          </a:xfrm>
        </p:grpSpPr>
        <p:grpSp>
          <p:nvGrpSpPr>
            <p:cNvPr id="8234" name="组合 7"/>
            <p:cNvGrpSpPr/>
            <p:nvPr/>
          </p:nvGrpSpPr>
          <p:grpSpPr>
            <a:xfrm>
              <a:off x="4256109" y="2321219"/>
              <a:ext cx="631782" cy="615553"/>
              <a:chOff x="2592" y="2187"/>
              <a:chExt cx="935" cy="935"/>
            </a:xfrm>
          </p:grpSpPr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48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6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49" name="直接连接符 6"/>
              <p:cNvCxnSpPr>
                <a:cxnSpLocks noChangeShapeType="1"/>
                <a:endCxn id="47" idx="2"/>
              </p:cNvCxnSpPr>
              <p:nvPr/>
            </p:nvCxnSpPr>
            <p:spPr bwMode="auto">
              <a:xfrm flipH="1">
                <a:off x="3060" y="2206"/>
                <a:ext cx="0" cy="916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8235" name="矩形 1"/>
            <p:cNvSpPr/>
            <p:nvPr/>
          </p:nvSpPr>
          <p:spPr>
            <a:xfrm>
              <a:off x="4275333" y="2289369"/>
              <a:ext cx="571643" cy="593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宋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70600" y="2707217"/>
            <a:ext cx="2817284" cy="1435100"/>
            <a:chOff x="1913371" y="2128039"/>
            <a:chExt cx="2113204" cy="1076612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913371" y="2128039"/>
              <a:ext cx="2113204" cy="1076612"/>
            </a:xfrm>
            <a:prstGeom prst="rect">
              <a:avLst/>
            </a:prstGeom>
          </p:spPr>
        </p:pic>
        <p:sp>
          <p:nvSpPr>
            <p:cNvPr id="8232" name="矩形 1"/>
            <p:cNvSpPr/>
            <p:nvPr/>
          </p:nvSpPr>
          <p:spPr>
            <a:xfrm>
              <a:off x="2265155" y="2282307"/>
              <a:ext cx="571565" cy="5921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经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33" name="矩形 1"/>
            <p:cNvSpPr/>
            <p:nvPr/>
          </p:nvSpPr>
          <p:spPr>
            <a:xfrm>
              <a:off x="2877930" y="2282307"/>
              <a:ext cx="571565" cy="5921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劲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994900" y="2707217"/>
            <a:ext cx="1695451" cy="1435100"/>
            <a:chOff x="1913371" y="2128039"/>
            <a:chExt cx="1271052" cy="1076612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913371" y="2128039"/>
              <a:ext cx="1271052" cy="1076612"/>
            </a:xfrm>
            <a:prstGeom prst="rect">
              <a:avLst/>
            </a:prstGeom>
          </p:spPr>
        </p:pic>
        <p:sp>
          <p:nvSpPr>
            <p:cNvPr id="8230" name="矩形 1"/>
            <p:cNvSpPr/>
            <p:nvPr/>
          </p:nvSpPr>
          <p:spPr>
            <a:xfrm>
              <a:off x="2177605" y="2292035"/>
              <a:ext cx="571259" cy="5921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呆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310717" y="5084233"/>
            <a:ext cx="1009649" cy="844551"/>
            <a:chOff x="3836477" y="3688943"/>
            <a:chExt cx="757238" cy="633077"/>
          </a:xfrm>
        </p:grpSpPr>
        <p:grpSp>
          <p:nvGrpSpPr>
            <p:cNvPr id="8224" name="组合 7"/>
            <p:cNvGrpSpPr/>
            <p:nvPr/>
          </p:nvGrpSpPr>
          <p:grpSpPr>
            <a:xfrm>
              <a:off x="3840953" y="3712722"/>
              <a:ext cx="625362" cy="609298"/>
              <a:chOff x="2592" y="2187"/>
              <a:chExt cx="935" cy="935"/>
            </a:xfrm>
          </p:grpSpPr>
          <p:sp>
            <p:nvSpPr>
              <p:cNvPr id="82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83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84" name="直接连接符 6"/>
              <p:cNvCxnSpPr>
                <a:cxnSpLocks noChangeShapeType="1"/>
                <a:endCxn id="82" idx="2"/>
              </p:cNvCxnSpPr>
              <p:nvPr/>
            </p:nvCxnSpPr>
            <p:spPr bwMode="auto">
              <a:xfrm flipH="1">
                <a:off x="3060" y="2207"/>
                <a:ext cx="0" cy="915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8225" name="文本框 141"/>
            <p:cNvSpPr txBox="1"/>
            <p:nvPr/>
          </p:nvSpPr>
          <p:spPr>
            <a:xfrm>
              <a:off x="3836477" y="3688943"/>
              <a:ext cx="757238" cy="59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待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526184" y="5103284"/>
            <a:ext cx="1028700" cy="831849"/>
            <a:chOff x="7748394" y="3702612"/>
            <a:chExt cx="772495" cy="624813"/>
          </a:xfrm>
        </p:grpSpPr>
        <p:grpSp>
          <p:nvGrpSpPr>
            <p:cNvPr id="8219" name="组合 7"/>
            <p:cNvGrpSpPr/>
            <p:nvPr/>
          </p:nvGrpSpPr>
          <p:grpSpPr>
            <a:xfrm>
              <a:off x="7748394" y="3718127"/>
              <a:ext cx="625362" cy="609298"/>
              <a:chOff x="2592" y="2187"/>
              <a:chExt cx="935" cy="935"/>
            </a:xfrm>
          </p:grpSpPr>
          <p:sp>
            <p:nvSpPr>
              <p:cNvPr id="86" name="矩形 1"/>
              <p:cNvSpPr>
                <a:spLocks noChangeArrowheads="1"/>
              </p:cNvSpPr>
              <p:nvPr/>
            </p:nvSpPr>
            <p:spPr bwMode="auto">
              <a:xfrm>
                <a:off x="2592" y="2188"/>
                <a:ext cx="934" cy="934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8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6"/>
                <a:ext cx="934" cy="0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  <p:cxnSp>
            <p:nvCxnSpPr>
              <p:cNvPr id="88" name="直接连接符 6"/>
              <p:cNvCxnSpPr>
                <a:cxnSpLocks noChangeShapeType="1"/>
                <a:endCxn id="86" idx="2"/>
              </p:cNvCxnSpPr>
              <p:nvPr/>
            </p:nvCxnSpPr>
            <p:spPr bwMode="auto">
              <a:xfrm flipH="1">
                <a:off x="3058" y="2207"/>
                <a:ext cx="2" cy="915"/>
              </a:xfrm>
              <a:prstGeom prst="line">
                <a:avLst/>
              </a:prstGeom>
              <a:noFill/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8220" name="文本框 141"/>
            <p:cNvSpPr txBox="1"/>
            <p:nvPr/>
          </p:nvSpPr>
          <p:spPr>
            <a:xfrm>
              <a:off x="7763651" y="3702612"/>
              <a:ext cx="757238" cy="592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latin typeface="楷体" panose="02010609060101010101" charset="-122"/>
                  <a:ea typeface="楷体" panose="02010609060101010101" charset="-122"/>
                </a:rPr>
                <a:t>耕</a:t>
              </a:r>
              <a:endParaRPr lang="zh-CN" altLang="en-US" sz="4535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58384" y="5101167"/>
            <a:ext cx="3663949" cy="789305"/>
            <a:chOff x="1104095" y="3779874"/>
            <a:chExt cx="2747963" cy="591597"/>
          </a:xfrm>
        </p:grpSpPr>
        <p:sp>
          <p:nvSpPr>
            <p:cNvPr id="8213" name="文本框 139"/>
            <p:cNvSpPr txBox="1"/>
            <p:nvPr/>
          </p:nvSpPr>
          <p:spPr>
            <a:xfrm>
              <a:off x="1104095" y="3779874"/>
              <a:ext cx="731838" cy="5915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诗</a:t>
              </a:r>
              <a:endParaRPr lang="zh-CN" altLang="en-US" sz="4535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5" name="等号 64"/>
            <p:cNvSpPr/>
            <p:nvPr/>
          </p:nvSpPr>
          <p:spPr bwMode="auto">
            <a:xfrm>
              <a:off x="3423433" y="3978184"/>
              <a:ext cx="428625" cy="261768"/>
            </a:xfrm>
            <a:prstGeom prst="mathEqual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加号 65"/>
            <p:cNvSpPr/>
            <p:nvPr/>
          </p:nvSpPr>
          <p:spPr>
            <a:xfrm>
              <a:off x="2523321" y="3895687"/>
              <a:ext cx="381000" cy="379167"/>
            </a:xfrm>
            <a:prstGeom prst="mathPlus">
              <a:avLst>
                <a:gd name="adj1" fmla="val 16158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减号 66"/>
            <p:cNvSpPr/>
            <p:nvPr/>
          </p:nvSpPr>
          <p:spPr>
            <a:xfrm>
              <a:off x="1677182" y="3897273"/>
              <a:ext cx="428625" cy="379168"/>
            </a:xfrm>
            <a:prstGeom prst="mathMinus">
              <a:avLst>
                <a:gd name="adj1" fmla="val 1682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17" name="文本框 141"/>
            <p:cNvSpPr txBox="1"/>
            <p:nvPr/>
          </p:nvSpPr>
          <p:spPr>
            <a:xfrm>
              <a:off x="2108915" y="3779874"/>
              <a:ext cx="445294" cy="5915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讠</a:t>
              </a:r>
              <a:endParaRPr lang="zh-CN" altLang="en-US" sz="4535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18" name="文本框 141"/>
            <p:cNvSpPr txBox="1"/>
            <p:nvPr/>
          </p:nvSpPr>
          <p:spPr>
            <a:xfrm>
              <a:off x="2885870" y="3779874"/>
              <a:ext cx="445294" cy="5915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彳</a:t>
              </a:r>
              <a:endParaRPr lang="zh-CN" altLang="en-US" sz="4535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699251" y="5092700"/>
            <a:ext cx="3666067" cy="800163"/>
            <a:chOff x="5034776" y="3773321"/>
            <a:chExt cx="2749550" cy="599936"/>
          </a:xfrm>
        </p:grpSpPr>
        <p:sp>
          <p:nvSpPr>
            <p:cNvPr id="8207" name="矩形 1"/>
            <p:cNvSpPr/>
            <p:nvPr/>
          </p:nvSpPr>
          <p:spPr>
            <a:xfrm>
              <a:off x="6789166" y="3773321"/>
              <a:ext cx="571500" cy="5917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耒</a:t>
              </a:r>
              <a:endParaRPr lang="zh-CN" altLang="en-US" sz="4535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08" name="文本框 139"/>
            <p:cNvSpPr txBox="1"/>
            <p:nvPr/>
          </p:nvSpPr>
          <p:spPr>
            <a:xfrm>
              <a:off x="5034776" y="3781462"/>
              <a:ext cx="731837" cy="5917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讲</a:t>
              </a:r>
              <a:endParaRPr lang="zh-CN" altLang="en-US" sz="4535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等号 72"/>
            <p:cNvSpPr/>
            <p:nvPr/>
          </p:nvSpPr>
          <p:spPr bwMode="auto">
            <a:xfrm>
              <a:off x="7355701" y="3979632"/>
              <a:ext cx="428625" cy="261857"/>
            </a:xfrm>
            <a:prstGeom prst="mathEqual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加号 73"/>
            <p:cNvSpPr/>
            <p:nvPr/>
          </p:nvSpPr>
          <p:spPr>
            <a:xfrm>
              <a:off x="6454001" y="3897107"/>
              <a:ext cx="381000" cy="379295"/>
            </a:xfrm>
            <a:prstGeom prst="mathPlus">
              <a:avLst>
                <a:gd name="adj1" fmla="val 16158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减号 74"/>
            <p:cNvSpPr/>
            <p:nvPr/>
          </p:nvSpPr>
          <p:spPr>
            <a:xfrm>
              <a:off x="5609451" y="3898695"/>
              <a:ext cx="428625" cy="379294"/>
            </a:xfrm>
            <a:prstGeom prst="mathMinus">
              <a:avLst>
                <a:gd name="adj1" fmla="val 1682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12" name="文本框 141"/>
            <p:cNvSpPr txBox="1"/>
            <p:nvPr/>
          </p:nvSpPr>
          <p:spPr>
            <a:xfrm>
              <a:off x="6073768" y="3777691"/>
              <a:ext cx="445294" cy="5917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9900FF"/>
                  </a:solidFill>
                  <a:latin typeface="楷体" panose="02010609060101010101" charset="-122"/>
                  <a:ea typeface="楷体" panose="02010609060101010101" charset="-122"/>
                </a:rPr>
                <a:t>讠</a:t>
              </a:r>
              <a:endParaRPr lang="zh-CN" altLang="en-US" sz="4535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18" name="文本框 17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识字方法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7" name="图片 6" descr="109191a9f862749f9fc021d647514a49"/>
            <p:cNvPicPr>
              <a:picLocks noChangeAspect="1"/>
            </p:cNvPicPr>
            <p:nvPr/>
          </p:nvPicPr>
          <p:blipFill>
            <a:blip r:embed="rId4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18633" y="1170517"/>
            <a:ext cx="6398684" cy="803290"/>
            <a:chOff x="366302" y="1448138"/>
            <a:chExt cx="4799079" cy="602079"/>
          </a:xfrm>
        </p:grpSpPr>
        <p:pic>
          <p:nvPicPr>
            <p:cNvPr id="9251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302" y="1484315"/>
              <a:ext cx="590596" cy="5659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文本框 2"/>
            <p:cNvSpPr txBox="1"/>
            <p:nvPr/>
          </p:nvSpPr>
          <p:spPr>
            <a:xfrm>
              <a:off x="956899" y="1448138"/>
              <a:ext cx="4208482" cy="5915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535" b="1">
                  <a:solidFill>
                    <a:srgbClr val="FF5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结合图片或生活经验</a:t>
              </a:r>
              <a:endParaRPr lang="zh-CN" altLang="en-US" sz="4535" b="1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32600" y="2404533"/>
            <a:ext cx="1742017" cy="3158005"/>
            <a:chOff x="5167521" y="1812527"/>
            <a:chExt cx="1307320" cy="2368246"/>
          </a:xfrm>
        </p:grpSpPr>
        <p:grpSp>
          <p:nvGrpSpPr>
            <p:cNvPr id="9244" name="组合 18"/>
            <p:cNvGrpSpPr/>
            <p:nvPr/>
          </p:nvGrpSpPr>
          <p:grpSpPr>
            <a:xfrm>
              <a:off x="5425864" y="3488222"/>
              <a:ext cx="676521" cy="692551"/>
              <a:chOff x="1080341" y="2179624"/>
              <a:chExt cx="625594" cy="640417"/>
            </a:xfrm>
          </p:grpSpPr>
          <p:grpSp>
            <p:nvGrpSpPr>
              <p:cNvPr id="9246" name="组合 19"/>
              <p:cNvGrpSpPr/>
              <p:nvPr/>
            </p:nvGrpSpPr>
            <p:grpSpPr>
              <a:xfrm>
                <a:off x="1080573" y="2210743"/>
                <a:ext cx="625362" cy="609298"/>
                <a:chOff x="2592" y="2187"/>
                <a:chExt cx="935" cy="935"/>
              </a:xfrm>
            </p:grpSpPr>
            <p:sp>
              <p:nvSpPr>
                <p:cNvPr id="22" name="矩形 1"/>
                <p:cNvSpPr>
                  <a:spLocks noChangeArrowheads="1"/>
                </p:cNvSpPr>
                <p:nvPr/>
              </p:nvSpPr>
              <p:spPr bwMode="auto">
                <a:xfrm>
                  <a:off x="2592" y="2187"/>
                  <a:ext cx="936" cy="935"/>
                </a:xfrm>
                <a:prstGeom prst="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endParaRPr>
                </a:p>
              </p:txBody>
            </p:sp>
            <p:cxnSp>
              <p:nvCxnSpPr>
                <p:cNvPr id="23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592" y="2645"/>
                  <a:ext cx="936" cy="0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  <p:cxnSp>
              <p:nvCxnSpPr>
                <p:cNvPr id="24" name="直接连接符 6"/>
                <p:cNvCxnSpPr>
                  <a:cxnSpLocks noChangeShapeType="1"/>
                  <a:endCxn id="22" idx="2"/>
                </p:cNvCxnSpPr>
                <p:nvPr/>
              </p:nvCxnSpPr>
              <p:spPr bwMode="auto">
                <a:xfrm flipH="1">
                  <a:off x="3060" y="2208"/>
                  <a:ext cx="0" cy="915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</p:grpSp>
          <p:sp>
            <p:nvSpPr>
              <p:cNvPr id="9247" name="矩形 1"/>
              <p:cNvSpPr/>
              <p:nvPr/>
            </p:nvSpPr>
            <p:spPr>
              <a:xfrm>
                <a:off x="1080341" y="2179624"/>
                <a:ext cx="625362" cy="603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065" b="1">
                    <a:latin typeface="楷体" panose="02010609060101010101" charset="-122"/>
                    <a:ea typeface="楷体" panose="02010609060101010101" charset="-122"/>
                  </a:rPr>
                  <a:t>颈</a:t>
                </a:r>
                <a:endParaRPr lang="zh-CN" altLang="en-US" sz="5065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9245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7521" y="1812527"/>
              <a:ext cx="1307320" cy="141564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1250951" y="2256367"/>
            <a:ext cx="2173816" cy="3306173"/>
            <a:chOff x="981379" y="1700942"/>
            <a:chExt cx="1631176" cy="2479831"/>
          </a:xfrm>
        </p:grpSpPr>
        <p:grpSp>
          <p:nvGrpSpPr>
            <p:cNvPr id="9237" name="组合 6"/>
            <p:cNvGrpSpPr/>
            <p:nvPr/>
          </p:nvGrpSpPr>
          <p:grpSpPr>
            <a:xfrm>
              <a:off x="1443872" y="3488222"/>
              <a:ext cx="676521" cy="692551"/>
              <a:chOff x="1080341" y="2179624"/>
              <a:chExt cx="625594" cy="640417"/>
            </a:xfrm>
          </p:grpSpPr>
          <p:grpSp>
            <p:nvGrpSpPr>
              <p:cNvPr id="9239" name="组合 7"/>
              <p:cNvGrpSpPr/>
              <p:nvPr/>
            </p:nvGrpSpPr>
            <p:grpSpPr>
              <a:xfrm>
                <a:off x="1080573" y="2210743"/>
                <a:ext cx="625362" cy="609298"/>
                <a:chOff x="2592" y="2187"/>
                <a:chExt cx="935" cy="935"/>
              </a:xfrm>
            </p:grpSpPr>
            <p:sp>
              <p:nvSpPr>
                <p:cNvPr id="10" name="矩形 1"/>
                <p:cNvSpPr>
                  <a:spLocks noChangeArrowheads="1"/>
                </p:cNvSpPr>
                <p:nvPr/>
              </p:nvSpPr>
              <p:spPr bwMode="auto">
                <a:xfrm>
                  <a:off x="2591" y="2187"/>
                  <a:ext cx="935" cy="935"/>
                </a:xfrm>
                <a:prstGeom prst="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endParaRPr>
                </a:p>
              </p:txBody>
            </p:sp>
            <p:cxnSp>
              <p:nvCxnSpPr>
                <p:cNvPr id="11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591" y="2644"/>
                  <a:ext cx="935" cy="0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  <p:cxnSp>
              <p:nvCxnSpPr>
                <p:cNvPr id="12" name="直接连接符 6"/>
                <p:cNvCxnSpPr>
                  <a:cxnSpLocks noChangeShapeType="1"/>
                  <a:endCxn id="10" idx="2"/>
                </p:cNvCxnSpPr>
                <p:nvPr/>
              </p:nvCxnSpPr>
              <p:spPr bwMode="auto">
                <a:xfrm flipH="1">
                  <a:off x="3059" y="2207"/>
                  <a:ext cx="0" cy="915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</p:grpSp>
          <p:sp>
            <p:nvSpPr>
              <p:cNvPr id="9240" name="矩形 1"/>
              <p:cNvSpPr/>
              <p:nvPr/>
            </p:nvSpPr>
            <p:spPr>
              <a:xfrm>
                <a:off x="1080341" y="2179624"/>
                <a:ext cx="625362" cy="603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065" b="1">
                    <a:latin typeface="楷体" panose="02010609060101010101" charset="-122"/>
                    <a:ea typeface="楷体" panose="02010609060101010101" charset="-122"/>
                  </a:rPr>
                  <a:t>耒</a:t>
                </a:r>
                <a:endParaRPr lang="zh-CN" altLang="en-US" sz="506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9238" name="图片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379" y="1700942"/>
              <a:ext cx="1631176" cy="177099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2" name="组合 41"/>
          <p:cNvGrpSpPr/>
          <p:nvPr/>
        </p:nvGrpSpPr>
        <p:grpSpPr>
          <a:xfrm>
            <a:off x="9235017" y="2444751"/>
            <a:ext cx="2002367" cy="3117787"/>
            <a:chOff x="6969279" y="1842969"/>
            <a:chExt cx="1501540" cy="2337804"/>
          </a:xfrm>
        </p:grpSpPr>
        <p:grpSp>
          <p:nvGrpSpPr>
            <p:cNvPr id="9230" name="组合 24"/>
            <p:cNvGrpSpPr/>
            <p:nvPr/>
          </p:nvGrpSpPr>
          <p:grpSpPr>
            <a:xfrm>
              <a:off x="7416861" y="3488222"/>
              <a:ext cx="676521" cy="692551"/>
              <a:chOff x="1080341" y="2179624"/>
              <a:chExt cx="625594" cy="640417"/>
            </a:xfrm>
          </p:grpSpPr>
          <p:grpSp>
            <p:nvGrpSpPr>
              <p:cNvPr id="9232" name="组合 25"/>
              <p:cNvGrpSpPr/>
              <p:nvPr/>
            </p:nvGrpSpPr>
            <p:grpSpPr>
              <a:xfrm>
                <a:off x="1080573" y="2210743"/>
                <a:ext cx="625362" cy="609298"/>
                <a:chOff x="2592" y="2187"/>
                <a:chExt cx="935" cy="935"/>
              </a:xfrm>
            </p:grpSpPr>
            <p:sp>
              <p:nvSpPr>
                <p:cNvPr id="28" name="矩形 1"/>
                <p:cNvSpPr>
                  <a:spLocks noChangeArrowheads="1"/>
                </p:cNvSpPr>
                <p:nvPr/>
              </p:nvSpPr>
              <p:spPr bwMode="auto">
                <a:xfrm>
                  <a:off x="2592" y="2187"/>
                  <a:ext cx="935" cy="935"/>
                </a:xfrm>
                <a:prstGeom prst="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endParaRPr>
                </a:p>
              </p:txBody>
            </p:sp>
            <p:cxnSp>
              <p:nvCxnSpPr>
                <p:cNvPr id="29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592" y="2645"/>
                  <a:ext cx="935" cy="0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  <p:cxnSp>
              <p:nvCxnSpPr>
                <p:cNvPr id="30" name="直接连接符 6"/>
                <p:cNvCxnSpPr>
                  <a:cxnSpLocks noChangeShapeType="1"/>
                  <a:endCxn id="28" idx="2"/>
                </p:cNvCxnSpPr>
                <p:nvPr/>
              </p:nvCxnSpPr>
              <p:spPr bwMode="auto">
                <a:xfrm flipH="1">
                  <a:off x="3059" y="2208"/>
                  <a:ext cx="0" cy="914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</p:grpSp>
          <p:sp>
            <p:nvSpPr>
              <p:cNvPr id="9233" name="矩形 1"/>
              <p:cNvSpPr/>
              <p:nvPr/>
            </p:nvSpPr>
            <p:spPr>
              <a:xfrm>
                <a:off x="1080341" y="2179624"/>
                <a:ext cx="625362" cy="6036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065" b="1">
                    <a:latin typeface="楷体" panose="02010609060101010101" charset="-122"/>
                    <a:ea typeface="楷体" panose="02010609060101010101" charset="-122"/>
                  </a:rPr>
                  <a:t>守</a:t>
                </a:r>
                <a:endParaRPr lang="zh-CN" altLang="en-US" sz="5065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9231" name="图片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279" y="1842969"/>
              <a:ext cx="1501540" cy="15015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0" name="组合 39"/>
          <p:cNvGrpSpPr/>
          <p:nvPr/>
        </p:nvGrpSpPr>
        <p:grpSpPr>
          <a:xfrm>
            <a:off x="4061884" y="2908300"/>
            <a:ext cx="1843616" cy="2654240"/>
            <a:chOff x="3090186" y="2189923"/>
            <a:chExt cx="1382830" cy="1990850"/>
          </a:xfrm>
        </p:grpSpPr>
        <p:grpSp>
          <p:nvGrpSpPr>
            <p:cNvPr id="9223" name="组合 12"/>
            <p:cNvGrpSpPr/>
            <p:nvPr/>
          </p:nvGrpSpPr>
          <p:grpSpPr>
            <a:xfrm>
              <a:off x="3434868" y="3488222"/>
              <a:ext cx="676521" cy="692551"/>
              <a:chOff x="1080341" y="2179624"/>
              <a:chExt cx="625594" cy="640417"/>
            </a:xfrm>
          </p:grpSpPr>
          <p:grpSp>
            <p:nvGrpSpPr>
              <p:cNvPr id="9225" name="组合 13"/>
              <p:cNvGrpSpPr/>
              <p:nvPr/>
            </p:nvGrpSpPr>
            <p:grpSpPr>
              <a:xfrm>
                <a:off x="1080573" y="2210743"/>
                <a:ext cx="625362" cy="609298"/>
                <a:chOff x="2592" y="2187"/>
                <a:chExt cx="935" cy="935"/>
              </a:xfrm>
            </p:grpSpPr>
            <p:sp>
              <p:nvSpPr>
                <p:cNvPr id="16" name="矩形 1"/>
                <p:cNvSpPr>
                  <a:spLocks noChangeArrowheads="1"/>
                </p:cNvSpPr>
                <p:nvPr/>
              </p:nvSpPr>
              <p:spPr bwMode="auto">
                <a:xfrm>
                  <a:off x="2591" y="2187"/>
                  <a:ext cx="935" cy="935"/>
                </a:xfrm>
                <a:prstGeom prst="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endParaRPr>
                </a:p>
              </p:txBody>
            </p:sp>
            <p:cxnSp>
              <p:nvCxnSpPr>
                <p:cNvPr id="17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591" y="2644"/>
                  <a:ext cx="935" cy="0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  <p:cxnSp>
              <p:nvCxnSpPr>
                <p:cNvPr id="18" name="直接连接符 6"/>
                <p:cNvCxnSpPr>
                  <a:cxnSpLocks noChangeShapeType="1"/>
                  <a:endCxn id="16" idx="2"/>
                </p:cNvCxnSpPr>
                <p:nvPr/>
              </p:nvCxnSpPr>
              <p:spPr bwMode="auto">
                <a:xfrm flipH="1">
                  <a:off x="3059" y="2207"/>
                  <a:ext cx="0" cy="915"/>
                </a:xfrm>
                <a:prstGeom prst="line">
                  <a:avLst/>
                </a:prstGeom>
                <a:noFill/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dash"/>
                  <a:round/>
                </a:ln>
              </p:spPr>
            </p:cxnSp>
          </p:grpSp>
          <p:sp>
            <p:nvSpPr>
              <p:cNvPr id="9226" name="矩形 1"/>
              <p:cNvSpPr/>
              <p:nvPr/>
            </p:nvSpPr>
            <p:spPr>
              <a:xfrm>
                <a:off x="1080341" y="2179624"/>
                <a:ext cx="625362" cy="6038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065" b="1">
                    <a:latin typeface="楷体" panose="02010609060101010101" charset="-122"/>
                    <a:ea typeface="楷体" panose="02010609060101010101" charset="-122"/>
                  </a:rPr>
                  <a:t>株</a:t>
                </a:r>
                <a:endParaRPr lang="zh-CN" altLang="en-US" sz="5065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9224" name="图片 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90186" y="2189923"/>
              <a:ext cx="1382830" cy="120898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" y="2117"/>
            <a:ext cx="12187767" cy="68537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4"/>
          <p:cNvPicPr>
            <a:picLocks noChangeAspect="1"/>
          </p:cNvPicPr>
          <p:nvPr/>
        </p:nvPicPr>
        <p:blipFill>
          <a:blip r:embed="rId3"/>
          <a:srcRect t="16133" r="46178" b="20181"/>
          <a:stretch>
            <a:fillRect/>
          </a:stretch>
        </p:blipFill>
        <p:spPr>
          <a:xfrm>
            <a:off x="188384" y="4038600"/>
            <a:ext cx="2239433" cy="26479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505144">
            <a:off x="1003300" y="499533"/>
            <a:ext cx="4402667" cy="2459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文本框 10"/>
          <p:cNvSpPr txBox="1">
            <a:spLocks noChangeArrowheads="1"/>
          </p:cNvSpPr>
          <p:nvPr/>
        </p:nvSpPr>
        <p:spPr bwMode="auto">
          <a:xfrm>
            <a:off x="3867151" y="4379384"/>
            <a:ext cx="1176867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宋</a:t>
            </a:r>
            <a:endParaRPr kumimoji="0" lang="zh-CN" altLang="en-US" sz="6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文本框 10"/>
          <p:cNvSpPr txBox="1">
            <a:spLocks noChangeArrowheads="1"/>
          </p:cNvSpPr>
          <p:nvPr/>
        </p:nvSpPr>
        <p:spPr bwMode="auto">
          <a:xfrm>
            <a:off x="6648451" y="3683000"/>
            <a:ext cx="1176867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耕</a:t>
            </a:r>
            <a:endParaRPr kumimoji="0" lang="zh-CN" altLang="en-US" sz="6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文本框 10"/>
          <p:cNvSpPr txBox="1">
            <a:spLocks noChangeArrowheads="1"/>
          </p:cNvSpPr>
          <p:nvPr/>
        </p:nvSpPr>
        <p:spPr bwMode="auto">
          <a:xfrm>
            <a:off x="5945717" y="5179484"/>
            <a:ext cx="1176867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释</a:t>
            </a:r>
            <a:endParaRPr kumimoji="0" lang="zh-CN" altLang="en-US" sz="6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文本框 10"/>
          <p:cNvSpPr txBox="1">
            <a:spLocks noChangeArrowheads="1"/>
          </p:cNvSpPr>
          <p:nvPr/>
        </p:nvSpPr>
        <p:spPr bwMode="auto">
          <a:xfrm>
            <a:off x="9031817" y="4957233"/>
            <a:ext cx="1176867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冀</a:t>
            </a:r>
            <a:endParaRPr kumimoji="0" lang="zh-CN" altLang="en-US" sz="6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668479">
            <a:off x="3566584" y="4017433"/>
            <a:ext cx="1403349" cy="1405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668479">
            <a:off x="6362700" y="3280833"/>
            <a:ext cx="1405467" cy="1405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668479">
            <a:off x="5651500" y="4832351"/>
            <a:ext cx="1403351" cy="1405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668479">
            <a:off x="8788400" y="4629151"/>
            <a:ext cx="1403351" cy="14054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87439" y="1193155"/>
            <a:ext cx="11173191" cy="174975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4265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学习文言文前，我们一起回忆一下：</a:t>
            </a:r>
            <a:r>
              <a:rPr lang="zh-CN" altLang="en-US" sz="4265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4265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懂文言文和古诗可以运用哪些方法？</a:t>
            </a:r>
            <a:endParaRPr lang="en-US" altLang="zh-CN" sz="4265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方法回顾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9" name="图片 8" descr="109191a9f862749f9fc021d647514a49"/>
            <p:cNvPicPr>
              <a:picLocks noChangeAspect="1"/>
            </p:cNvPicPr>
            <p:nvPr/>
          </p:nvPicPr>
          <p:blipFill>
            <a:blip r:embed="rId2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55040" y="3138805"/>
            <a:ext cx="4565015" cy="2962910"/>
            <a:chOff x="1504" y="4943"/>
            <a:chExt cx="7189" cy="4666"/>
          </a:xfrm>
        </p:grpSpPr>
        <p:grpSp>
          <p:nvGrpSpPr>
            <p:cNvPr id="7" name="组合 6"/>
            <p:cNvGrpSpPr/>
            <p:nvPr/>
          </p:nvGrpSpPr>
          <p:grpSpPr>
            <a:xfrm>
              <a:off x="1643" y="4943"/>
              <a:ext cx="7050" cy="2670"/>
              <a:chOff x="521218" y="1564332"/>
              <a:chExt cx="3672408" cy="1610221"/>
            </a:xfrm>
          </p:grpSpPr>
          <p:sp>
            <p:nvSpPr>
              <p:cNvPr id="11" name="云形标注 10"/>
              <p:cNvSpPr/>
              <p:nvPr/>
            </p:nvSpPr>
            <p:spPr>
              <a:xfrm>
                <a:off x="521218" y="1564332"/>
                <a:ext cx="3672408" cy="1610221"/>
              </a:xfrm>
              <a:prstGeom prst="cloudCallout">
                <a:avLst>
                  <a:gd name="adj1" fmla="val -24261"/>
                  <a:gd name="adj2" fmla="val 73806"/>
                </a:avLst>
              </a:prstGeom>
              <a:solidFill>
                <a:schemeClr val="bg1"/>
              </a:solidFill>
              <a:ln w="28575" cmpd="sng">
                <a:solidFill>
                  <a:srgbClr val="FFC000"/>
                </a:solidFill>
                <a:prstDash val="lgDash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zh-CN" altLang="en-US" sz="32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96446" y="1830967"/>
                <a:ext cx="3310316" cy="1100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465" b="1" smtClean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</a:t>
                </a:r>
                <a:r>
                  <a:rPr lang="zh-CN" altLang="en-US" sz="3465" b="1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我们可以读注释，也可以看插图。</a:t>
                </a:r>
                <a:endParaRPr lang="zh-CN" altLang="en-US" sz="3465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0" name="图片 9" descr="思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4" y="7613"/>
              <a:ext cx="1795" cy="199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5747385" y="2997200"/>
            <a:ext cx="5847715" cy="3455670"/>
            <a:chOff x="9051" y="4720"/>
            <a:chExt cx="9209" cy="5442"/>
          </a:xfrm>
        </p:grpSpPr>
        <p:grpSp>
          <p:nvGrpSpPr>
            <p:cNvPr id="4" name="组合 8"/>
            <p:cNvGrpSpPr/>
            <p:nvPr/>
          </p:nvGrpSpPr>
          <p:grpSpPr>
            <a:xfrm>
              <a:off x="9051" y="4720"/>
              <a:ext cx="7050" cy="3553"/>
              <a:chOff x="4572000" y="1059582"/>
              <a:chExt cx="3528392" cy="1832931"/>
            </a:xfrm>
          </p:grpSpPr>
          <p:sp>
            <p:nvSpPr>
              <p:cNvPr id="15" name="云形标注 14"/>
              <p:cNvSpPr/>
              <p:nvPr/>
            </p:nvSpPr>
            <p:spPr>
              <a:xfrm>
                <a:off x="4572000" y="1059582"/>
                <a:ext cx="3528392" cy="1832931"/>
              </a:xfrm>
              <a:prstGeom prst="cloudCallout">
                <a:avLst>
                  <a:gd name="adj1" fmla="val 45589"/>
                  <a:gd name="adj2" fmla="val 54392"/>
                </a:avLst>
              </a:prstGeom>
              <a:solidFill>
                <a:schemeClr val="bg1"/>
              </a:solidFill>
              <a:ln w="28575" cmpd="sng">
                <a:solidFill>
                  <a:srgbClr val="FFC000"/>
                </a:solidFill>
                <a:prstDash val="lgDashDot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3200" b="1" smtClean="0">
                    <a:latin typeface="楷体" panose="02010609060101010101" charset="-122"/>
                    <a:ea typeface="楷体" panose="02010609060101010101" charset="-122"/>
                  </a:rPr>
                  <a:t> </a:t>
                </a:r>
                <a:endParaRPr lang="zh-CN" altLang="en-US" sz="32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796019" y="1221843"/>
                <a:ext cx="3077360" cy="1374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465" b="1" smtClean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en-US" sz="3465" b="1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我们也可以联系上下文，或者联系生活实际。</a:t>
                </a:r>
                <a:endParaRPr lang="zh-CN" altLang="en-US" sz="3465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" name="图片 11" descr="1区我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158" y="7060"/>
              <a:ext cx="3102" cy="3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1"/>
          <p:cNvSpPr/>
          <p:nvPr/>
        </p:nvSpPr>
        <p:spPr>
          <a:xfrm>
            <a:off x="596900" y="2171700"/>
            <a:ext cx="11595100" cy="409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   </a:t>
            </a:r>
            <a:r>
              <a:rPr kumimoji="0" lang="zh-CN" altLang="en-US" sz="4535" b="1" i="0" u="none" strike="noStrike" kern="1200" cap="none" spc="150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</a:t>
            </a:r>
            <a:r>
              <a:rPr kumimoji="0" lang="zh-CN" altLang="en-US" sz="4535" b="1" i="0" u="none" strike="noStrike" kern="1200" cap="none" spc="30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  </a:t>
            </a:r>
            <a:r>
              <a:rPr kumimoji="0" lang="zh-CN" altLang="en-US" sz="4400" b="1" i="0" u="none" strike="noStrike" kern="1200" cap="none" spc="150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守株待</a:t>
            </a:r>
            <a:r>
              <a:rPr kumimoji="0" lang="zh-CN" altLang="en-US" sz="4400" b="1" i="0" u="none" strike="noStrike" kern="1200" cap="none" spc="150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anose="02010600030101010101" pitchFamily="2" charset="-122"/>
              </a:rPr>
              <a:t>兔</a:t>
            </a:r>
            <a:endParaRPr kumimoji="0" lang="zh-CN" altLang="en-US" sz="4400" b="1" i="0" u="none" strike="noStrike" kern="1200" cap="none" spc="150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等线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    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宋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人有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耕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者。田中有株。兔走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触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株，折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颈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而死。因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释其耒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而守株，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冀</a:t>
            </a:r>
            <a:r>
              <a:rPr kumimoji="0" lang="zh-CN" altLang="en-US" sz="4265" b="1" i="0" u="none" strike="noStrike" kern="1200" cap="none" spc="55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等线" panose="02010600030101010101" pitchFamily="2" charset="-122"/>
              </a:rPr>
              <a:t>复得兔。兔不可复得，而身为宋国笑。</a:t>
            </a:r>
            <a:endParaRPr kumimoji="0" lang="zh-CN" altLang="en-US" sz="4265" b="1" i="0" u="none" strike="noStrike" kern="1200" cap="none" spc="55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等线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6060" y="1249680"/>
            <a:ext cx="11158220" cy="922020"/>
            <a:chOff x="872" y="937"/>
            <a:chExt cx="17572" cy="1452"/>
          </a:xfrm>
        </p:grpSpPr>
        <p:pic>
          <p:nvPicPr>
            <p:cNvPr id="7" name="图片 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998" y="1416"/>
              <a:ext cx="1046" cy="97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339" name="文本框 2"/>
            <p:cNvSpPr txBox="1">
              <a:spLocks noChangeArrowheads="1"/>
            </p:cNvSpPr>
            <p:nvPr/>
          </p:nvSpPr>
          <p:spPr bwMode="auto">
            <a:xfrm>
              <a:off x="872" y="937"/>
              <a:ext cx="17572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en-US" altLang="zh-CN" sz="3600" b="1">
                  <a:latin typeface="宋体" panose="02010600030101010101" pitchFamily="2" charset="-122"/>
                </a:rPr>
                <a:t>    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朗读课文，运用上面的方法了解故事大意吧！</a:t>
              </a:r>
              <a:endParaRPr kumimoji="1"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整体感知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9" name="图片 8" descr="109191a9f862749f9fc021d647514a49"/>
            <p:cNvPicPr>
              <a:picLocks noChangeAspect="1"/>
            </p:cNvPicPr>
            <p:nvPr/>
          </p:nvPicPr>
          <p:blipFill>
            <a:blip r:embed="rId3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930275" y="1489710"/>
            <a:ext cx="10727055" cy="2122805"/>
            <a:chOff x="1998" y="857"/>
            <a:chExt cx="16893" cy="3343"/>
          </a:xfrm>
        </p:grpSpPr>
        <p:pic>
          <p:nvPicPr>
            <p:cNvPr id="7" name="图片 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998" y="1416"/>
              <a:ext cx="1046" cy="97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339" name="文本框 2"/>
            <p:cNvSpPr txBox="1">
              <a:spLocks noChangeArrowheads="1"/>
            </p:cNvSpPr>
            <p:nvPr/>
          </p:nvSpPr>
          <p:spPr bwMode="auto">
            <a:xfrm>
              <a:off x="1998" y="857"/>
              <a:ext cx="16893" cy="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en-US" altLang="zh-CN" sz="4400" b="1">
                  <a:latin typeface="宋体" panose="02010600030101010101" pitchFamily="2" charset="-122"/>
                </a:rPr>
                <a:t>  </a:t>
              </a:r>
              <a:r>
                <a:rPr lang="zh-CN" altLang="en-US" sz="4400" b="1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谁守在树桩旁？守在树桩旁等兔子做什么？他为什么这么做？</a:t>
              </a:r>
              <a:endParaRPr lang="zh-CN" altLang="en-US" sz="4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整体感知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9" name="图片 8" descr="109191a9f862749f9fc021d647514a49"/>
            <p:cNvPicPr>
              <a:picLocks noChangeAspect="1"/>
            </p:cNvPicPr>
            <p:nvPr/>
          </p:nvPicPr>
          <p:blipFill>
            <a:blip r:embed="rId3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  <p:sp>
        <p:nvSpPr>
          <p:cNvPr id="6" name="文本框 13"/>
          <p:cNvSpPr txBox="1"/>
          <p:nvPr/>
        </p:nvSpPr>
        <p:spPr>
          <a:xfrm>
            <a:off x="1184910" y="4002405"/>
            <a:ext cx="78498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FF0066"/>
                </a:solidFill>
                <a:latin typeface="宋体" panose="02010600030101010101" pitchFamily="2" charset="-122"/>
              </a:rPr>
              <a:t>    </a:t>
            </a:r>
            <a:r>
              <a:rPr sz="4000" b="1">
                <a:solidFill>
                  <a:srgbClr val="FF0066"/>
                </a:solidFill>
                <a:latin typeface="宋体" panose="02010600030101010101" pitchFamily="2" charset="-122"/>
              </a:rPr>
              <a:t>宋国一个种田的人守在树桩旁等待兔子撞死在树桩上。</a:t>
            </a:r>
            <a:endParaRPr sz="40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3284855"/>
            <a:ext cx="3429000" cy="33928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4395" y="763905"/>
            <a:ext cx="9105265" cy="90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265" b="1" smtClean="0">
                <a:ea typeface="黑体" panose="02010609060101010101" pitchFamily="49" charset="-122"/>
              </a:rPr>
              <a:t>谁来说一说故事大意？</a:t>
            </a:r>
            <a:endParaRPr lang="zh-CN" altLang="en-US" sz="4265" b="1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164" y="2059467"/>
            <a:ext cx="10405105" cy="355239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/>
          <a:p>
            <a:pPr eaLnBrk="0" hangingPunct="0">
              <a:lnSpc>
                <a:spcPct val="110000"/>
              </a:lnSpc>
            </a:pP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    宋国有一个</a:t>
            </a:r>
            <a:r>
              <a:rPr lang="zh-CN" altLang="en-US" sz="4265" b="1" u="sng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，看见一只兔子撞在树桩上死掉了，便放下手里的</a:t>
            </a:r>
            <a:r>
              <a:rPr lang="zh-CN" altLang="en-US" sz="4265" b="1" u="sng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整天守着</a:t>
            </a:r>
            <a:r>
              <a:rPr lang="zh-CN" altLang="en-US" sz="4265" b="1" u="sng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4265" b="1" u="sng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再捡到撞死的兔子。当然农夫没有再捡到撞死的兔子，而他的田地却荒芜了，农夫也被宋国人</a:t>
            </a:r>
            <a:r>
              <a:rPr lang="zh-CN" altLang="en-US" sz="4265" b="1" u="sng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265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2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90555" y="1969488"/>
            <a:ext cx="12725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农夫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6847" y="2674235"/>
            <a:ext cx="12725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农具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5524" y="3383097"/>
            <a:ext cx="12725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树桩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07701" y="3392001"/>
            <a:ext cx="12725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希望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2281" y="4831205"/>
            <a:ext cx="12725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笑话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-127635" y="513080"/>
            <a:ext cx="12461240" cy="580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2595" y="1637665"/>
            <a:ext cx="9766935" cy="451040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8EC">
                  <a:alpha val="100000"/>
                </a:srgbClr>
              </a:clrFrom>
              <a:clrTo>
                <a:srgbClr val="FCF8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18460" y="539750"/>
            <a:ext cx="4815205" cy="147383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AutoShape 10"/>
          <p:cNvSpPr>
            <a:spLocks noChangeArrowheads="1"/>
          </p:cNvSpPr>
          <p:nvPr/>
        </p:nvSpPr>
        <p:spPr bwMode="auto">
          <a:xfrm>
            <a:off x="10334163" y="1886877"/>
            <a:ext cx="1745455" cy="91266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6" name="AutoShape 10"/>
          <p:cNvSpPr>
            <a:spLocks noChangeArrowheads="1"/>
          </p:cNvSpPr>
          <p:nvPr/>
        </p:nvSpPr>
        <p:spPr bwMode="auto">
          <a:xfrm>
            <a:off x="10320469" y="4302112"/>
            <a:ext cx="1745455" cy="759069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10334159" y="3105428"/>
            <a:ext cx="1745455" cy="811529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400256" y="2276763"/>
            <a:ext cx="1536171" cy="66306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圆角矩形 14"/>
          <p:cNvSpPr/>
          <p:nvPr/>
        </p:nvSpPr>
        <p:spPr>
          <a:xfrm>
            <a:off x="815413" y="3253897"/>
            <a:ext cx="4387216" cy="66306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圆角矩形 15"/>
          <p:cNvSpPr/>
          <p:nvPr/>
        </p:nvSpPr>
        <p:spPr>
          <a:xfrm>
            <a:off x="5423925" y="3253897"/>
            <a:ext cx="4520831" cy="663060"/>
          </a:xfrm>
          <a:prstGeom prst="round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圆角矩形 16"/>
          <p:cNvSpPr/>
          <p:nvPr/>
        </p:nvSpPr>
        <p:spPr>
          <a:xfrm>
            <a:off x="815413" y="4197085"/>
            <a:ext cx="4032448" cy="672076"/>
          </a:xfrm>
          <a:prstGeom prst="round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圆角矩形 17"/>
          <p:cNvSpPr/>
          <p:nvPr/>
        </p:nvSpPr>
        <p:spPr>
          <a:xfrm>
            <a:off x="5202629" y="4206101"/>
            <a:ext cx="4733797" cy="66306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圆角矩形 18"/>
          <p:cNvSpPr/>
          <p:nvPr/>
        </p:nvSpPr>
        <p:spPr>
          <a:xfrm>
            <a:off x="815413" y="5157085"/>
            <a:ext cx="2592288" cy="66306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632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4700" y="112395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6" grpId="0"/>
      <p:bldP spid="24" grpId="0"/>
      <p:bldP spid="2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40860" y="3506470"/>
            <a:ext cx="3590925" cy="27851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22654" y="1837690"/>
            <a:ext cx="3549650" cy="2971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/>
          <a:srcRect l="26910" t="5012" b="2846"/>
          <a:stretch>
            <a:fillRect/>
          </a:stretch>
        </p:blipFill>
        <p:spPr bwMode="auto">
          <a:xfrm>
            <a:off x="7926070" y="1837690"/>
            <a:ext cx="3446145" cy="289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3"/>
          <p:cNvSpPr txBox="1"/>
          <p:nvPr/>
        </p:nvSpPr>
        <p:spPr>
          <a:xfrm>
            <a:off x="4778375" y="1692275"/>
            <a:ext cx="2665095" cy="770255"/>
          </a:xfrm>
          <a:prstGeom prst="rect">
            <a:avLst/>
          </a:prstGeom>
          <a:noFill/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滥竽充数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85850" y="1687181"/>
            <a:ext cx="4269105" cy="29762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59256" y="3004806"/>
            <a:ext cx="3992245" cy="29222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 txBox="1"/>
          <p:nvPr/>
        </p:nvSpPr>
        <p:spPr>
          <a:xfrm>
            <a:off x="5946775" y="1685925"/>
            <a:ext cx="2640013" cy="72072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自相矛盾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3"/>
          <p:cNvSpPr txBox="1"/>
          <p:nvPr/>
        </p:nvSpPr>
        <p:spPr>
          <a:xfrm>
            <a:off x="7813993" y="3102928"/>
            <a:ext cx="2697162" cy="820737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000"/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守株待兔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26185" y="1413510"/>
            <a:ext cx="5522595" cy="3865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/>
          <p:cNvSpPr txBox="1"/>
          <p:nvPr/>
        </p:nvSpPr>
        <p:spPr>
          <a:xfrm>
            <a:off x="2940050" y="2314575"/>
            <a:ext cx="2579688" cy="884238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郑人买履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1166813" y="3671888"/>
            <a:ext cx="2581275" cy="98742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滥竽充数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3530600" y="5008245"/>
            <a:ext cx="2579688" cy="98742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自相矛盾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9405" y="4640580"/>
            <a:ext cx="3559175" cy="938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都是寓言故事。</a:t>
            </a:r>
            <a:endParaRPr kumimoji="0" lang="zh-CN" altLang="en-US" sz="360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Rectangle 3"/>
          <p:cNvSpPr txBox="1"/>
          <p:nvPr/>
        </p:nvSpPr>
        <p:spPr>
          <a:xfrm>
            <a:off x="4596130" y="3634740"/>
            <a:ext cx="2581275" cy="100584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4">
                <a:lumMod val="75000"/>
              </a:schemeClr>
            </a:solidFill>
            <a:prstDash val="lgDashDotDot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守株待兔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22925" y="637540"/>
            <a:ext cx="5875020" cy="2944495"/>
            <a:chOff x="8731" y="1421"/>
            <a:chExt cx="9252" cy="4637"/>
          </a:xfrm>
        </p:grpSpPr>
        <p:grpSp>
          <p:nvGrpSpPr>
            <p:cNvPr id="8" name="组合 7"/>
            <p:cNvGrpSpPr/>
            <p:nvPr/>
          </p:nvGrpSpPr>
          <p:grpSpPr>
            <a:xfrm>
              <a:off x="8731" y="1421"/>
              <a:ext cx="6791" cy="2752"/>
              <a:chOff x="8205" y="2427"/>
              <a:chExt cx="7937" cy="2275"/>
            </a:xfrm>
          </p:grpSpPr>
          <p:sp>
            <p:nvSpPr>
              <p:cNvPr id="10" name="云形标注 9"/>
              <p:cNvSpPr/>
              <p:nvPr/>
            </p:nvSpPr>
            <p:spPr>
              <a:xfrm>
                <a:off x="8205" y="2427"/>
                <a:ext cx="7937" cy="2275"/>
              </a:xfrm>
              <a:prstGeom prst="cloudCallout">
                <a:avLst>
                  <a:gd name="adj1" fmla="val 59262"/>
                  <a:gd name="adj2" fmla="val 81213"/>
                </a:avLst>
              </a:prstGeom>
              <a:solidFill>
                <a:schemeClr val="bg2"/>
              </a:solidFill>
              <a:ln w="28575" cmpd="sng">
                <a:solidFill>
                  <a:schemeClr val="accent5">
                    <a:lumMod val="75000"/>
                  </a:schemeClr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</a:t>
                </a:r>
                <a:endPara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25" name="文本框 1"/>
              <p:cNvSpPr txBox="1"/>
              <p:nvPr/>
            </p:nvSpPr>
            <p:spPr>
              <a:xfrm>
                <a:off x="9028" y="2912"/>
                <a:ext cx="6831" cy="8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fontAlgn="auto">
                  <a:lnSpc>
                    <a:spcPct val="130000"/>
                  </a:lnSpc>
                </a:pPr>
                <a:r>
                  <a:rPr lang="zh-CN" altLang="en-US"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"/>
                    <a:sym typeface="微软雅黑" panose="020b0503020204020204" charset="-122"/>
                  </a:rPr>
                  <a:t>它们有什么共同点？</a:t>
                </a:r>
                <a:endParaRPr lang="zh-CN" altLang="en-US" sz="2800">
                  <a:solidFill>
                    <a:schemeClr val="tx1"/>
                  </a:solidFill>
                  <a:latin typeface="Arial" panose="020b0604020202020204" pitchFamily="34" charset="0"/>
                  <a:ea typeface="微软雅黑"/>
                  <a:sym typeface="微软雅黑" panose="020b0503020204020204" charset="-122"/>
                </a:endParaRPr>
              </a:p>
            </p:txBody>
          </p:sp>
        </p:grpSp>
        <p:pic>
          <p:nvPicPr>
            <p:cNvPr id="5" name="图片 4" descr="思考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89" y="4062"/>
              <a:ext cx="1795" cy="1997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-905933" y="459317"/>
            <a:ext cx="6582833" cy="982133"/>
            <a:chOff x="6470641" y="436239"/>
            <a:chExt cx="4192165" cy="732309"/>
          </a:xfrm>
        </p:grpSpPr>
        <p:sp>
          <p:nvSpPr>
            <p:cNvPr id="5" name="矩形: 圆角 4"/>
            <p:cNvSpPr/>
            <p:nvPr/>
          </p:nvSpPr>
          <p:spPr>
            <a:xfrm>
              <a:off x="6470641" y="436239"/>
              <a:ext cx="4192165" cy="73230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30196"/>
              </a:srgb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9" name="矩形 11"/>
            <p:cNvSpPr/>
            <p:nvPr/>
          </p:nvSpPr>
          <p:spPr>
            <a:xfrm>
              <a:off x="7209700" y="484700"/>
              <a:ext cx="3239155" cy="5577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en-US" sz="4265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单元主题：寓言故事</a:t>
              </a:r>
              <a:endParaRPr lang="zh-CN" altLang="en-US" sz="4265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-446617" y="4498431"/>
            <a:ext cx="13529735" cy="2513869"/>
          </a:xfrm>
          <a:prstGeom prst="roundRect">
            <a:avLst>
              <a:gd name="adj" fmla="val 13519"/>
            </a:avLst>
          </a:prstGeom>
          <a:gradFill flip="none" rotWithShape="1">
            <a:gsLst>
              <a:gs pos="75000">
                <a:schemeClr val="bg1">
                  <a:alpha val="85000"/>
                </a:schemeClr>
              </a:gs>
              <a:gs pos="0">
                <a:schemeClr val="bg1">
                  <a:alpha val="20000"/>
                </a:schemeClr>
              </a:gs>
            </a:gsLst>
            <a:lin ang="0" scaled="1"/>
          </a:gra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351" y="4773084"/>
            <a:ext cx="8576733" cy="840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60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◎</a:t>
            </a:r>
            <a:r>
              <a:rPr kumimoji="0" lang="zh-CN" altLang="en-US" sz="42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读寓言故事，明白其中的道理。</a:t>
            </a:r>
            <a:endParaRPr kumimoji="0" lang="en-US" altLang="zh-CN" sz="4265" b="1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351" y="5710767"/>
            <a:ext cx="6360584" cy="840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60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◎</a:t>
            </a:r>
            <a:r>
              <a:rPr kumimoji="0" lang="zh-CN" altLang="en-US" sz="426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把图画的内容写清楚。</a:t>
            </a:r>
            <a:endParaRPr kumimoji="0" lang="en-US" altLang="zh-CN" sz="4265" b="1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00067" y="4758267"/>
            <a:ext cx="2639484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426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语文要素</a:t>
            </a:r>
            <a:endParaRPr lang="zh-CN" altLang="en-US" sz="4265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7567" y="5683251"/>
            <a:ext cx="26416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426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习作要求</a:t>
            </a:r>
            <a:endParaRPr lang="zh-CN" altLang="en-US" sz="4265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7" name="矩形 11"/>
          <p:cNvSpPr/>
          <p:nvPr/>
        </p:nvSpPr>
        <p:spPr>
          <a:xfrm>
            <a:off x="860848" y="1968501"/>
            <a:ext cx="61760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4265" b="1">
                <a:latin typeface="楷体" panose="02010609060101010101" charset="-122"/>
                <a:ea typeface="楷体" panose="02010609060101010101" charset="-122"/>
              </a:rPr>
              <a:t>寓言是生活的一面镜子。</a:t>
            </a:r>
            <a:endParaRPr lang="zh-CN" altLang="en-US" sz="4265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32170" y="31750"/>
            <a:ext cx="5875655" cy="2945130"/>
            <a:chOff x="8731" y="1421"/>
            <a:chExt cx="9253" cy="4638"/>
          </a:xfrm>
        </p:grpSpPr>
        <p:grpSp>
          <p:nvGrpSpPr>
            <p:cNvPr id="3" name="组合 2"/>
            <p:cNvGrpSpPr/>
            <p:nvPr/>
          </p:nvGrpSpPr>
          <p:grpSpPr>
            <a:xfrm>
              <a:off x="8731" y="1421"/>
              <a:ext cx="6791" cy="3766"/>
              <a:chOff x="8205" y="2427"/>
              <a:chExt cx="7937" cy="3113"/>
            </a:xfrm>
          </p:grpSpPr>
          <p:sp>
            <p:nvSpPr>
              <p:cNvPr id="12" name="云形标注 11"/>
              <p:cNvSpPr/>
              <p:nvPr/>
            </p:nvSpPr>
            <p:spPr>
              <a:xfrm>
                <a:off x="8205" y="2427"/>
                <a:ext cx="7937" cy="2861"/>
              </a:xfrm>
              <a:prstGeom prst="cloudCallout">
                <a:avLst>
                  <a:gd name="adj1" fmla="val 64769"/>
                  <a:gd name="adj2" fmla="val 46392"/>
                </a:avLst>
              </a:prstGeom>
              <a:solidFill>
                <a:schemeClr val="bg2"/>
              </a:solidFill>
              <a:ln w="28575" cmpd="sng">
                <a:solidFill>
                  <a:schemeClr val="accent5">
                    <a:lumMod val="75000"/>
                  </a:schemeClr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</a:t>
                </a:r>
                <a:endPara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25" name="文本框 1"/>
              <p:cNvSpPr txBox="1"/>
              <p:nvPr/>
            </p:nvSpPr>
            <p:spPr>
              <a:xfrm>
                <a:off x="9048" y="2723"/>
                <a:ext cx="6831" cy="2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lstStyle/>
              <a:p>
                <a:pPr fontAlgn="auto">
                  <a:lnSpc>
                    <a:spcPct val="130000"/>
                  </a:lnSpc>
                </a:pPr>
                <a:r>
                  <a:rPr lang="en-US" altLang="zh-CN" sz="28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微软雅黑" panose="020b0503020204020204" charset="-122"/>
                  </a:rPr>
                  <a:t>    </a:t>
                </a:r>
                <a:r>
                  <a:rPr lang="zh-CN" altLang="en-US" sz="28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微软雅黑" panose="020b0503020204020204" charset="-122"/>
                  </a:rPr>
                  <a:t>从“单元导读”，你知道寓言有什么特点吗？</a:t>
                </a:r>
                <a:endPara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pic>
          <p:nvPicPr>
            <p:cNvPr id="13" name="图片 12" descr="思考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89" y="4062"/>
              <a:ext cx="1795" cy="1997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768350" y="2994025"/>
            <a:ext cx="6662738" cy="1136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kumimoji="0" lang="zh-CN" altLang="en-US" sz="36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寓言故事中往往蕴含着深刻的道理。</a:t>
            </a:r>
            <a:endParaRPr kumimoji="0" lang="zh-CN" altLang="en-US" sz="360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/>
          <p:cNvSpPr txBox="1"/>
          <p:nvPr/>
        </p:nvSpPr>
        <p:spPr>
          <a:xfrm>
            <a:off x="1431608" y="1405255"/>
            <a:ext cx="2944812" cy="701675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000"/>
            </a:solidFill>
            <a:prstDash val="lgDash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郑人买履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1431608" y="2370455"/>
            <a:ext cx="2946400" cy="703263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000"/>
            </a:solidFill>
            <a:prstDash val="lgDash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滥竽充数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1431608" y="3337243"/>
            <a:ext cx="2944812" cy="70326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000"/>
            </a:solidFill>
            <a:prstDash val="lgDash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自相矛盾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1431608" y="4304030"/>
            <a:ext cx="2946400" cy="701675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000"/>
            </a:solidFill>
            <a:prstDash val="lgDash"/>
          </a:ln>
        </p:spPr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守株待兔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1453" y="4469130"/>
            <a:ext cx="4262438" cy="938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都出自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韩非子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22925" y="637540"/>
            <a:ext cx="5628005" cy="4004310"/>
            <a:chOff x="8731" y="1421"/>
            <a:chExt cx="8863" cy="6306"/>
          </a:xfrm>
        </p:grpSpPr>
        <p:grpSp>
          <p:nvGrpSpPr>
            <p:cNvPr id="10" name="组合 9"/>
            <p:cNvGrpSpPr/>
            <p:nvPr/>
          </p:nvGrpSpPr>
          <p:grpSpPr>
            <a:xfrm>
              <a:off x="8731" y="1421"/>
              <a:ext cx="6791" cy="3907"/>
              <a:chOff x="8205" y="2427"/>
              <a:chExt cx="7937" cy="3230"/>
            </a:xfrm>
          </p:grpSpPr>
          <p:sp>
            <p:nvSpPr>
              <p:cNvPr id="11" name="云形标注 10"/>
              <p:cNvSpPr/>
              <p:nvPr/>
            </p:nvSpPr>
            <p:spPr>
              <a:xfrm>
                <a:off x="8205" y="2427"/>
                <a:ext cx="7937" cy="3230"/>
              </a:xfrm>
              <a:prstGeom prst="cloudCallout">
                <a:avLst>
                  <a:gd name="adj1" fmla="val 59011"/>
                  <a:gd name="adj2" fmla="val 81218"/>
                </a:avLst>
              </a:prstGeom>
              <a:solidFill>
                <a:schemeClr val="bg2"/>
              </a:solidFill>
              <a:ln w="28575" cmpd="sng">
                <a:solidFill>
                  <a:schemeClr val="accent5">
                    <a:lumMod val="75000"/>
                  </a:schemeClr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</a:t>
                </a:r>
                <a:endPara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25" name="文本框 1"/>
              <p:cNvSpPr txBox="1"/>
              <p:nvPr/>
            </p:nvSpPr>
            <p:spPr>
              <a:xfrm>
                <a:off x="8930" y="2730"/>
                <a:ext cx="6831" cy="2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fontAlgn="auto">
                  <a:lnSpc>
                    <a:spcPct val="130000"/>
                  </a:lnSpc>
                </a:pPr>
                <a:r>
                  <a:rPr lang="zh-CN" altLang="en-US"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"/>
                    <a:sym typeface="微软雅黑" panose="020b0503020204020204" charset="-122"/>
                  </a:rPr>
                  <a:t> 这几则寓言故事还有一个共同点，你知道是什么吗？</a:t>
                </a:r>
                <a:endParaRPr lang="zh-CN" altLang="en-US" sz="2800">
                  <a:solidFill>
                    <a:schemeClr val="tx1"/>
                  </a:solidFill>
                  <a:latin typeface="Arial" panose="020b0604020202020204" pitchFamily="34" charset="0"/>
                  <a:ea typeface="微软雅黑"/>
                  <a:sym typeface="微软雅黑" panose="020b0503020204020204" charset="-122"/>
                </a:endParaRPr>
              </a:p>
            </p:txBody>
          </p:sp>
        </p:grpSp>
        <p:pic>
          <p:nvPicPr>
            <p:cNvPr id="12" name="图片 11" descr="思考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799" y="5730"/>
              <a:ext cx="1795" cy="1997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3"/>
          <p:cNvSpPr txBox="1"/>
          <p:nvPr/>
        </p:nvSpPr>
        <p:spPr>
          <a:xfrm>
            <a:off x="4915535" y="1464310"/>
            <a:ext cx="616394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称韩非子，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中国古代</a:t>
            </a: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杰出的思想家、哲学家和散文家，法家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思想的集大成者</a:t>
            </a: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战国末期</a:t>
            </a: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出身韩国贵族，师承荀子。后人整理其著作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编纂</a:t>
            </a:r>
            <a:r>
              <a:rPr lang="en-US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en-US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韩非子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en-US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>
            <a:off x="2192338" y="4955858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庞门正道粗书体" panose="02010600030101010101" charset="-122"/>
                <a:ea typeface="庞门正道粗书体" panose="02010600030101010101" charset="-122"/>
              </a:rPr>
              <a:t>韩非</a:t>
            </a:r>
            <a:endParaRPr lang="zh-CN" altLang="en-US" sz="4000">
              <a:solidFill>
                <a:schemeClr val="tx1"/>
              </a:solidFill>
              <a:latin typeface="庞门正道粗书体" panose="02010600030101010101" charset="-122"/>
              <a:ea typeface="庞门正道粗书体" panose="02010600030101010101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810" y="1743075"/>
            <a:ext cx="2614613" cy="3213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81940" y="492125"/>
            <a:ext cx="3170555" cy="915670"/>
            <a:chOff x="444" y="775"/>
            <a:chExt cx="4993" cy="1442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853" y="775"/>
              <a:ext cx="45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spc="400" noProof="1">
                  <a:solidFill>
                    <a:srgbClr val="7030A0"/>
                  </a:solidFill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人物简介</a:t>
              </a:r>
              <a:endParaRPr lang="zh-CN" altLang="en-US" sz="4000" spc="400" noProof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pic>
          <p:nvPicPr>
            <p:cNvPr id="7" name="图片 6" descr="109191a9f862749f9fc021d647514a49"/>
            <p:cNvPicPr>
              <a:picLocks noChangeAspect="1"/>
            </p:cNvPicPr>
            <p:nvPr/>
          </p:nvPicPr>
          <p:blipFill>
            <a:blip r:embed="rId3"/>
            <a:srcRect t="41948" r="6063" b="39667"/>
            <a:stretch>
              <a:fillRect/>
            </a:stretch>
          </p:blipFill>
          <p:spPr>
            <a:xfrm>
              <a:off x="444" y="1283"/>
              <a:ext cx="4774" cy="93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-1905" y="0"/>
            <a:ext cx="12213590" cy="6858000"/>
            <a:chOff x="-3" y="0"/>
            <a:chExt cx="19234" cy="108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-3" y="6047"/>
              <a:ext cx="19234" cy="4753"/>
              <a:chOff x="0" y="3839976"/>
              <a:chExt cx="12213771" cy="3018024"/>
            </a:xfrm>
          </p:grpSpPr>
          <p:pic>
            <p:nvPicPr>
              <p:cNvPr id="9" name="图片 8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3839976"/>
                <a:ext cx="5365376" cy="3018024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5376" y="3839976"/>
                <a:ext cx="5365376" cy="3018024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2360"/>
              <a:stretch>
                <a:fillRect/>
              </a:stretch>
            </p:blipFill>
            <p:spPr>
              <a:xfrm>
                <a:off x="10730752" y="3839976"/>
                <a:ext cx="1483019" cy="3018024"/>
              </a:xfrm>
              <a:prstGeom prst="rect">
                <a:avLst/>
              </a:prstGeom>
            </p:spPr>
          </p:pic>
        </p:grpSp>
        <p:pic>
          <p:nvPicPr>
            <p:cNvPr id="4" name="图片 3" descr="64882c8dd33857e8b35457fb44ca7c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5" y="1819"/>
              <a:ext cx="7932" cy="7932"/>
            </a:xfrm>
            <a:prstGeom prst="rect">
              <a:avLst/>
            </a:prstGeom>
          </p:spPr>
        </p:pic>
      </p:grpSp>
      <p:pic>
        <p:nvPicPr>
          <p:cNvPr id="6147" name="图片 3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8580"/>
            <a:ext cx="3742690" cy="7372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814830" y="1971675"/>
            <a:ext cx="6245225" cy="1445260"/>
            <a:chOff x="3004" y="2936"/>
            <a:chExt cx="9835" cy="2276"/>
          </a:xfrm>
        </p:grpSpPr>
        <p:sp>
          <p:nvSpPr>
            <p:cNvPr id="6" name="TextBox 48"/>
            <p:cNvSpPr txBox="1"/>
            <p:nvPr/>
          </p:nvSpPr>
          <p:spPr>
            <a:xfrm>
              <a:off x="3401" y="2936"/>
              <a:ext cx="9438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8800" smtClean="0">
                  <a:ln w="28575" cmpd="sng">
                    <a:solidFill>
                      <a:schemeClr val="accent5">
                        <a:lumMod val="75000"/>
                      </a:schemeClr>
                    </a:solidFill>
                    <a:prstDash val="solid"/>
                  </a:ln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   守</a:t>
              </a:r>
              <a:r>
                <a:rPr lang="zh-CN" altLang="en-US" sz="8800">
                  <a:ln w="28575" cmpd="sng">
                    <a:solidFill>
                      <a:schemeClr val="accent5">
                        <a:lumMod val="75000"/>
                      </a:schemeClr>
                    </a:solidFill>
                    <a:prstDash val="solid"/>
                  </a:ln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株待兔</a:t>
              </a:r>
              <a:endParaRPr lang="zh-CN" altLang="en-US" sz="8800">
                <a:ln w="28575" cmpd="sng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4" y="3007"/>
              <a:ext cx="2055" cy="1940"/>
            </a:xfrm>
            <a:prstGeom prst="rect">
              <a:avLst/>
            </a:prstGeom>
          </p:spPr>
        </p:pic>
        <p:sp>
          <p:nvSpPr>
            <p:cNvPr id="15" name="文本框 6"/>
            <p:cNvSpPr txBox="1"/>
            <p:nvPr/>
          </p:nvSpPr>
          <p:spPr>
            <a:xfrm>
              <a:off x="3576" y="3096"/>
              <a:ext cx="962" cy="1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smtClean="0">
                  <a:solidFill>
                    <a:srgbClr val="FF6E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kumimoji="1" lang="en-US" altLang="zh-CN" sz="6600" b="1" smtClean="0">
                <a:solidFill>
                  <a:srgbClr val="FF6E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Q4YjU1Nzc5MjJjYzYxZTI0YTAzYjAwMTM2Y2Y0NzQifQ=="/>
  <p:tag name="KSO_WPP_MARK_KEY" val="87eb22ca-15a4-4e86-9e76-4f964be5b58f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116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3">
      <vt:lpstr>Arial</vt:lpstr>
      <vt:lpstr>微软雅黑</vt:lpstr>
      <vt:lpstr>Wingdings</vt:lpstr>
      <vt:lpstr>Calibri Light</vt:lpstr>
      <vt:lpstr>Calibri</vt:lpstr>
      <vt:lpstr>楷体</vt:lpstr>
      <vt:lpstr>黑体</vt:lpstr>
      <vt:lpstr>华文行楷</vt:lpstr>
      <vt:lpstr>庞门正道粗书体</vt:lpstr>
      <vt:lpstr>宋体</vt:lpstr>
      <vt:lpstr>华文新魏</vt:lpstr>
      <vt:lpstr>等线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2023-03-08T21:24:21.503</cp:lastPrinted>
  <dcterms:created xsi:type="dcterms:W3CDTF">2023-03-08T21:24:21Z</dcterms:created>
  <dcterms:modified xsi:type="dcterms:W3CDTF">2023-03-08T13:24:25Z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